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75" r:id="rId6"/>
    <p:sldId id="273" r:id="rId7"/>
    <p:sldId id="276" r:id="rId8"/>
    <p:sldId id="274" r:id="rId9"/>
    <p:sldId id="277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89646" autoAdjust="0"/>
  </p:normalViewPr>
  <p:slideViewPr>
    <p:cSldViewPr snapToGrid="0">
      <p:cViewPr varScale="1">
        <p:scale>
          <a:sx n="74" d="100"/>
          <a:sy n="74" d="100"/>
        </p:scale>
        <p:origin x="96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134" y="-94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61867-0CF1-44B2-89B3-D6626AC62A70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4604-A210-437C-AA1F-F12C2F3A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5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C4604-A210-437C-AA1F-F12C2F3A7C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1B13-35F3-49FA-1B14-96657203E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B64-8EAD-DF98-F52C-130FB43D5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30311-E077-3A90-6A49-5B9D2CE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57E5-8803-401B-9450-957BE6DA41CD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BE8C9-58ED-CA06-D3AB-8CA68361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8D51-DC0D-FAD3-B0A7-3AAEFE7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3914-D9BA-EB5A-7AE5-76D7B8F4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7F7E-6B98-DB94-9677-42AC6A2DD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EE93-F21A-2361-5668-739BA0EC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4BD-1BCA-4EFF-99DE-D9A7994F16A2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23D2-6758-CE50-1858-83B4D942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9F81-ADC3-5380-7445-F300E12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C3A3-F363-25BC-D0A1-2ED691498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51B83-BA94-F491-C48C-A52BCD38A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46FB-D02E-D251-E4B8-417FCF964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3716-7694-45BD-AFC6-1820B30C0E7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51930-F6C9-6A6E-12E5-1DD12A53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03B-1E80-D6B6-97D3-601CD607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1F60-74D3-EFBC-DD7A-7E488275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F2E7-1CE4-3DC0-50AC-22AE85D0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F3C98-2DC9-AF3C-4DDA-AEAB3A09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3D1-EE87-4A73-8300-1E92F628B683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4AB57-BE4A-BC40-9E2D-0D266671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10E2-A165-BC1E-4F33-CB44C8D9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63EB-6FD5-8C2D-3F1D-BC36D574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4484-CFE6-9C4B-E9C2-D2DD16F5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B5D2F-0C4A-A7BE-7024-69640964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A7A-D947-4F4A-88E2-EFA1538AD375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5EEB-8EE5-B780-A5F2-E20F7D14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20545-5E1B-D515-0479-EE36993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0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D0B-0647-2647-1E82-59DD3F26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234C-816B-CF67-0602-074CD5C95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6A67-4323-B567-EA27-3C5744608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4506A-34C8-9819-B7E8-5B4729EB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92FC-B6AC-4950-90A5-7893755A01D2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40A1A-33A2-D7DA-E8C1-E1227971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5739B-8A98-1F02-C278-EB5ED442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6B0-DBFE-510C-A576-13C540B6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4F64-1D1C-6A4B-C3D2-67F62F578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1D9EF-4291-294A-5CAB-587800917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1A949F-DDF4-0E65-A12E-E89B7EA7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5EEF1-77BD-E80F-4C82-60587C8AD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8FE1A-7A32-64F1-6FE0-7745D6A1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BF30-44D5-4762-8B8E-8C96F0877661}" type="datetime1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42612-DA47-880A-DBC5-75AB4AFB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A3891-9083-CC06-24E3-E25C0788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6966D-3ED3-8289-87D7-3DA21DFC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02A79-4B0E-0E50-1063-6BC90AA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B5A8-4A76-4EC1-BE4E-C1BF2895D9A6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1D71B-A4BA-16BC-3503-9F123108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BE56C-4BC7-380E-0F92-10033007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011B7-3EF5-B47B-55FF-7662F0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51C-C412-4990-BF9B-D5952AF766DA}" type="datetime1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C230F-2348-B6BC-76B1-1B7796D5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4E34A-ADA3-AFAE-F24C-AB92BD2D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625A0-71E6-4166-5183-70AFC17D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2C7A-1D6F-F629-8ECE-542721AD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D90B-D896-5643-31C0-9BC40A6B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064D0-95F3-C8FB-8F12-90F2E5D1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E577-0095-4A5B-B747-2D2744F369A9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61AB1-1776-9EDF-94CF-14E2E7B0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DAE3B-D6F6-F54A-B010-FBD08D11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6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F0717-28A5-216C-77C7-D5496298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5C78-849E-1B47-EBBF-304E45F4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D613-E5C1-6BE4-3E5E-9B21DA9D5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F3FA-C40D-8070-5652-8CAFF14C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FB27-BF31-467F-8148-C2F5A52628C4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0679B-04B5-2639-AC1C-89914D35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7478C-AA2B-BB01-88E2-26069D7E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0EE74-1994-54D3-5F24-1E9F4C79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F645-D3E8-F424-2876-7D4C0786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BF4EC-F60A-9254-217B-372A5F05E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F0EBF-9837-423D-9B38-D0716DED83E5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0E117-38E1-F617-1555-B39F8E9E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3FEE-6ECC-C322-1FD8-31587086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D70F2-EF2A-48C9-8162-12667630C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erry.org/norbert/MarineElectricalPowerSystems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5DA4-31DA-DE1F-6187-524E81D77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48C70-43CE-1E72-01C1-567F0082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3602038"/>
            <a:ext cx="11146536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Delta-Wye Transformer – 4 wire - Ungrounded System</a:t>
            </a:r>
            <a:br>
              <a:rPr lang="en-US" sz="4000" dirty="0"/>
            </a:br>
            <a:r>
              <a:rPr lang="en-US" sz="4000" dirty="0"/>
              <a:t>Ground Fault</a:t>
            </a:r>
          </a:p>
          <a:p>
            <a:r>
              <a:rPr lang="en-US" sz="3600" dirty="0"/>
              <a:t>Dr. Norbert Doerry and Dr. John V. Amy Jr.</a:t>
            </a:r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C084B-07E5-24B0-CB63-2B75770D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2E2CF3B-D0A0-D7C7-4091-DF98D86D5C5D}"/>
              </a:ext>
            </a:extLst>
          </p:cNvPr>
          <p:cNvSpPr txBox="1"/>
          <p:nvPr/>
        </p:nvSpPr>
        <p:spPr>
          <a:xfrm>
            <a:off x="2730246" y="5735637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2024 by Norbert Doerry and John Amy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C4551-71F8-562A-A0D4-FBB24071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1416" y="5819911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AFB1E3-F5E1-3D4D-29A3-3A9523ED8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819911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BF851-5015-D7A0-939E-22466902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 Fault Currents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938FD-43CB-EFCB-13CD-85131ADE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E483E-0A6F-17EE-A8F4-D8244EA0E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67" y="2268034"/>
            <a:ext cx="10052974" cy="2516691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0DC3B805-29ED-2819-7CCD-A9F4D43B51BE}"/>
              </a:ext>
            </a:extLst>
          </p:cNvPr>
          <p:cNvSpPr/>
          <p:nvPr/>
        </p:nvSpPr>
        <p:spPr>
          <a:xfrm rot="16200000">
            <a:off x="6137456" y="3652987"/>
            <a:ext cx="463942" cy="3039036"/>
          </a:xfrm>
          <a:prstGeom prst="leftBrace">
            <a:avLst>
              <a:gd name="adj1" fmla="val 450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BCD6D-F367-C7C1-4538-7A6EFC7B1AEF}"/>
              </a:ext>
            </a:extLst>
          </p:cNvPr>
          <p:cNvSpPr txBox="1"/>
          <p:nvPr/>
        </p:nvSpPr>
        <p:spPr>
          <a:xfrm>
            <a:off x="5794893" y="5367266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</p:spTree>
    <p:extLst>
      <p:ext uri="{BB962C8B-B14F-4D97-AF65-F5344CB8AC3E}">
        <p14:creationId xmlns:p14="http://schemas.microsoft.com/office/powerpoint/2010/main" val="374984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F1118-BE65-0562-0A53-0BCE1435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6C9BB-1192-2767-43EF-ACA6D1D4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C658B-3E81-C072-CE8E-3DA1E511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0340910-0988-838F-9AA6-DFF715B28F95}"/>
              </a:ext>
            </a:extLst>
          </p:cNvPr>
          <p:cNvSpPr/>
          <p:nvPr/>
        </p:nvSpPr>
        <p:spPr>
          <a:xfrm>
            <a:off x="1196452" y="1906310"/>
            <a:ext cx="1054053" cy="2020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94FFE0-DDF5-D4A1-CF7B-CF0E48859070}"/>
              </a:ext>
            </a:extLst>
          </p:cNvPr>
          <p:cNvSpPr/>
          <p:nvPr/>
        </p:nvSpPr>
        <p:spPr>
          <a:xfrm>
            <a:off x="10303306" y="2202486"/>
            <a:ext cx="1605113" cy="1683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8EF70-12BB-7CA8-325B-D62CA0E8D338}"/>
              </a:ext>
            </a:extLst>
          </p:cNvPr>
          <p:cNvSpPr/>
          <p:nvPr/>
        </p:nvSpPr>
        <p:spPr>
          <a:xfrm>
            <a:off x="6578412" y="2289544"/>
            <a:ext cx="1605113" cy="1970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8EC30D-16B4-FCF1-036E-A7F0B8DDFF86}"/>
              </a:ext>
            </a:extLst>
          </p:cNvPr>
          <p:cNvSpPr/>
          <p:nvPr/>
        </p:nvSpPr>
        <p:spPr>
          <a:xfrm>
            <a:off x="5188990" y="1849100"/>
            <a:ext cx="1389421" cy="4104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FCA3A3-791D-F638-C2AC-DDC1153D9E7D}"/>
              </a:ext>
            </a:extLst>
          </p:cNvPr>
          <p:cNvSpPr/>
          <p:nvPr/>
        </p:nvSpPr>
        <p:spPr>
          <a:xfrm>
            <a:off x="2607821" y="1824434"/>
            <a:ext cx="2714847" cy="2020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EA91C-8E0E-0527-1F9D-EDFC712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8" y="367129"/>
            <a:ext cx="10515600" cy="1325563"/>
          </a:xfrm>
        </p:spPr>
        <p:txBody>
          <a:bodyPr/>
          <a:lstStyle/>
          <a:p>
            <a:r>
              <a:rPr lang="en-US" dirty="0"/>
              <a:t>Schematic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6A6C7-DC5A-83D5-B35F-C7B3BD9E8E0F}"/>
              </a:ext>
            </a:extLst>
          </p:cNvPr>
          <p:cNvSpPr txBox="1"/>
          <p:nvPr/>
        </p:nvSpPr>
        <p:spPr>
          <a:xfrm>
            <a:off x="900754" y="4001203"/>
            <a:ext cx="14542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2.2 µF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1200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450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5.2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14A49C1-D3CB-567B-4527-C7419C3B2598}"/>
              </a:ext>
            </a:extLst>
          </p:cNvPr>
          <p:cNvSpPr/>
          <p:nvPr/>
        </p:nvSpPr>
        <p:spPr>
          <a:xfrm rot="5400000">
            <a:off x="4133114" y="4491266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559E-E1D8-AFDE-70AA-C80B83A474E2}"/>
              </a:ext>
            </a:extLst>
          </p:cNvPr>
          <p:cNvSpPr/>
          <p:nvPr/>
        </p:nvSpPr>
        <p:spPr>
          <a:xfrm>
            <a:off x="5398322" y="1937183"/>
            <a:ext cx="266514" cy="2322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D0C4E-C10A-727F-C247-E02271F5F731}"/>
              </a:ext>
            </a:extLst>
          </p:cNvPr>
          <p:cNvSpPr/>
          <p:nvPr/>
        </p:nvSpPr>
        <p:spPr>
          <a:xfrm>
            <a:off x="10267182" y="1803303"/>
            <a:ext cx="128174" cy="42805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ECB1B1-683A-DFB6-D3EF-F26A4950EE6A}"/>
              </a:ext>
            </a:extLst>
          </p:cNvPr>
          <p:cNvSpPr/>
          <p:nvPr/>
        </p:nvSpPr>
        <p:spPr>
          <a:xfrm>
            <a:off x="7642990" y="1742983"/>
            <a:ext cx="128175" cy="142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72CFDD5-9907-7BFE-308B-2FCC0844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2</a:t>
            </a:fld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199DAF-F948-327E-799B-BE817E34B8DA}"/>
              </a:ext>
            </a:extLst>
          </p:cNvPr>
          <p:cNvSpPr/>
          <p:nvPr/>
        </p:nvSpPr>
        <p:spPr>
          <a:xfrm rot="5400000" flipV="1">
            <a:off x="10575530" y="4518438"/>
            <a:ext cx="440450" cy="21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FE0583-4698-8CC0-D35F-A3D4C4842D45}"/>
              </a:ext>
            </a:extLst>
          </p:cNvPr>
          <p:cNvSpPr/>
          <p:nvPr/>
        </p:nvSpPr>
        <p:spPr>
          <a:xfrm rot="5400000">
            <a:off x="2387430" y="2157577"/>
            <a:ext cx="1731305" cy="129052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8720945-D8C6-F874-B8A8-A99859DDA45F}"/>
              </a:ext>
            </a:extLst>
          </p:cNvPr>
          <p:cNvSpPr/>
          <p:nvPr/>
        </p:nvSpPr>
        <p:spPr>
          <a:xfrm rot="5400000">
            <a:off x="8501261" y="3060212"/>
            <a:ext cx="3059729" cy="31512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6ED919-B2B0-26B7-1C24-68E5A8C38834}"/>
              </a:ext>
            </a:extLst>
          </p:cNvPr>
          <p:cNvSpPr/>
          <p:nvPr/>
        </p:nvSpPr>
        <p:spPr>
          <a:xfrm rot="5400000">
            <a:off x="6053057" y="5188873"/>
            <a:ext cx="202576" cy="63064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9E69ACB-227F-FA3B-886B-58CBA94B01A6}"/>
              </a:ext>
            </a:extLst>
          </p:cNvPr>
          <p:cNvSpPr/>
          <p:nvPr/>
        </p:nvSpPr>
        <p:spPr>
          <a:xfrm rot="5400000">
            <a:off x="7928796" y="5309539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2084DB-B9C3-F658-7233-6AAFAA2FA1EA}"/>
              </a:ext>
            </a:extLst>
          </p:cNvPr>
          <p:cNvSpPr/>
          <p:nvPr/>
        </p:nvSpPr>
        <p:spPr>
          <a:xfrm rot="5400000">
            <a:off x="1074444" y="5622564"/>
            <a:ext cx="217911" cy="46695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60BB63-39BC-F772-882A-B4FC205AF5E0}"/>
              </a:ext>
            </a:extLst>
          </p:cNvPr>
          <p:cNvSpPr/>
          <p:nvPr/>
        </p:nvSpPr>
        <p:spPr>
          <a:xfrm rot="10800000">
            <a:off x="949923" y="6096653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080508-B0E5-78F7-C320-76D2420418D2}"/>
              </a:ext>
            </a:extLst>
          </p:cNvPr>
          <p:cNvSpPr/>
          <p:nvPr/>
        </p:nvSpPr>
        <p:spPr>
          <a:xfrm rot="5400000">
            <a:off x="1103544" y="6175065"/>
            <a:ext cx="133208" cy="587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B5D220-78BA-3B4D-7808-15B71050DC29}"/>
              </a:ext>
            </a:extLst>
          </p:cNvPr>
          <p:cNvSpPr txBox="1"/>
          <p:nvPr/>
        </p:nvSpPr>
        <p:spPr>
          <a:xfrm>
            <a:off x="1436487" y="5671297"/>
            <a:ext cx="3335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Common Mode Current Probe</a:t>
            </a:r>
          </a:p>
          <a:p>
            <a:r>
              <a:rPr lang="en-US" sz="2000" dirty="0"/>
              <a:t>Current Meter (all phases)</a:t>
            </a:r>
          </a:p>
          <a:p>
            <a:r>
              <a:rPr lang="en-US" sz="2000" dirty="0"/>
              <a:t>Voltage Meter (all phases)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D96E88-501A-E59D-685A-8697713D5DE0}"/>
              </a:ext>
            </a:extLst>
          </p:cNvPr>
          <p:cNvSpPr txBox="1"/>
          <p:nvPr/>
        </p:nvSpPr>
        <p:spPr>
          <a:xfrm>
            <a:off x="8666877" y="5377752"/>
            <a:ext cx="710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75F479-E711-7CAA-6C09-82A47E038AEF}"/>
              </a:ext>
            </a:extLst>
          </p:cNvPr>
          <p:cNvSpPr/>
          <p:nvPr/>
        </p:nvSpPr>
        <p:spPr>
          <a:xfrm rot="5400000">
            <a:off x="1697310" y="3161142"/>
            <a:ext cx="440450" cy="217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/>
              <p:nvPr/>
            </p:nvSpPr>
            <p:spPr>
              <a:xfrm>
                <a:off x="4612256" y="102409"/>
                <a:ext cx="6820200" cy="582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𝑠𝑒𝑐𝑜𝑛𝑑𝑎𝑟𝑦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𝑝𝑟𝑖𝑚𝑎𝑟𝑦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208=69.3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𝑣𝑜𝑙𝑡𝑠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𝑟𝑚𝑠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(98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7C9B99-6054-E4B6-850B-5218D01BA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56" y="102409"/>
                <a:ext cx="6820200" cy="582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/>
              <p:nvPr/>
            </p:nvSpPr>
            <p:spPr>
              <a:xfrm>
                <a:off x="6096000" y="781100"/>
                <a:ext cx="2406428" cy="386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𝑠𝑒𝑐𝑜𝑛𝑑𝑎𝑟𝑦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𝑝𝑟𝑖𝑚𝑎𝑟𝑦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02B214-C71C-1B30-391E-DD65724DE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1100"/>
                <a:ext cx="2406428" cy="386773"/>
              </a:xfrm>
              <a:prstGeom prst="rect">
                <a:avLst/>
              </a:prstGeom>
              <a:blipFill>
                <a:blip r:embed="rId4"/>
                <a:stretch>
                  <a:fillRect l="-3291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E3EF98-6A45-DEF3-7A9E-BC3F79BB76AF}"/>
              </a:ext>
            </a:extLst>
          </p:cNvPr>
          <p:cNvSpPr txBox="1"/>
          <p:nvPr/>
        </p:nvSpPr>
        <p:spPr>
          <a:xfrm>
            <a:off x="8478294" y="743709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(Neglecting losses)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A9C9D7F-6638-6B39-C4AF-5CC3ED3900D8}"/>
              </a:ext>
            </a:extLst>
          </p:cNvPr>
          <p:cNvSpPr/>
          <p:nvPr/>
        </p:nvSpPr>
        <p:spPr>
          <a:xfrm rot="10800000">
            <a:off x="9424992" y="1357532"/>
            <a:ext cx="186949" cy="48699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A96A8-E0B1-C50B-4141-559E51244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131" y="1357044"/>
            <a:ext cx="10568288" cy="456240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6F1A5C1-6318-022E-2A00-99421EF72FA7}"/>
              </a:ext>
            </a:extLst>
          </p:cNvPr>
          <p:cNvSpPr/>
          <p:nvPr/>
        </p:nvSpPr>
        <p:spPr>
          <a:xfrm rot="5400000">
            <a:off x="7173800" y="5309540"/>
            <a:ext cx="187121" cy="71056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B89CB2-9E38-BC89-C0EA-F5EBA0DE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629" y="4502624"/>
            <a:ext cx="3515060" cy="1562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1E2502-15A8-596B-DC96-4BC036F2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385" y="-130194"/>
            <a:ext cx="283975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Experiment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DD361-37C3-57DF-E240-84B9E809A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4193668"/>
            <a:ext cx="2575206" cy="263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BB7BC2-4A0F-077D-D983-94429D78E45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243054"/>
            <a:ext cx="2578608" cy="1316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8535A-422A-B44E-0209-00EAA54BD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" y="2875187"/>
            <a:ext cx="2578608" cy="1319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DA92F-5F17-6CE8-DB18-5B0EF18FF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9" y="242261"/>
            <a:ext cx="2575560" cy="1318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1AC46-7FDC-0756-5162-7E3830454C5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1" y="1556821"/>
            <a:ext cx="2578608" cy="13167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6FFCF-AB0C-67E1-71EA-0A3D79A1A2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49" y="5518130"/>
            <a:ext cx="2575560" cy="13182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26805D-32ED-0250-3F8D-75DED184980B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97" y="2875138"/>
            <a:ext cx="2578608" cy="13182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DCBECD-BAEF-08E6-79FD-2E9D35C9B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7" y="242261"/>
            <a:ext cx="2575560" cy="13182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EE3D43-1FA8-62BD-3293-2D06EB1228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0" y="2872907"/>
            <a:ext cx="2575560" cy="13182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8ABDBD-2B35-D88B-3049-D11E7CA9DC55}"/>
              </a:ext>
            </a:extLst>
          </p:cNvPr>
          <p:cNvSpPr txBox="1"/>
          <p:nvPr/>
        </p:nvSpPr>
        <p:spPr>
          <a:xfrm>
            <a:off x="3073085" y="2837696"/>
            <a:ext cx="61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Wye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6EFC5-9E69-0FA9-BC77-8EBF36A7DA9D}"/>
              </a:ext>
            </a:extLst>
          </p:cNvPr>
          <p:cNvSpPr txBox="1"/>
          <p:nvPr/>
        </p:nvSpPr>
        <p:spPr>
          <a:xfrm>
            <a:off x="3026706" y="5443646"/>
            <a:ext cx="98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Parasitic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E46F1-BCD4-50B1-6509-FEEEF7EA5DAA}"/>
              </a:ext>
            </a:extLst>
          </p:cNvPr>
          <p:cNvSpPr txBox="1"/>
          <p:nvPr/>
        </p:nvSpPr>
        <p:spPr>
          <a:xfrm>
            <a:off x="5651693" y="2851835"/>
            <a:ext cx="114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Wye-Load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5860E5-3923-E23E-ECFD-400206BDA8F8}"/>
              </a:ext>
            </a:extLst>
          </p:cNvPr>
          <p:cNvSpPr txBox="1"/>
          <p:nvPr/>
        </p:nvSpPr>
        <p:spPr>
          <a:xfrm>
            <a:off x="485647" y="221822"/>
            <a:ext cx="1098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F2B2B1-A688-1570-7B9E-DEECC6040EE9}"/>
              </a:ext>
            </a:extLst>
          </p:cNvPr>
          <p:cNvSpPr txBox="1"/>
          <p:nvPr/>
        </p:nvSpPr>
        <p:spPr>
          <a:xfrm>
            <a:off x="3022503" y="235096"/>
            <a:ext cx="1133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03B915-8016-9613-3BBC-6303D2D4D187}"/>
              </a:ext>
            </a:extLst>
          </p:cNvPr>
          <p:cNvSpPr txBox="1"/>
          <p:nvPr/>
        </p:nvSpPr>
        <p:spPr>
          <a:xfrm>
            <a:off x="502061" y="1546958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Primary   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B380C-5E45-3724-B3E9-67F27951968B}"/>
              </a:ext>
            </a:extLst>
          </p:cNvPr>
          <p:cNvSpPr txBox="1"/>
          <p:nvPr/>
        </p:nvSpPr>
        <p:spPr>
          <a:xfrm>
            <a:off x="5577466" y="212504"/>
            <a:ext cx="1127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Secondary - LG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EEF37D-CF6A-A04C-D4DE-830996A77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13" y="1562187"/>
            <a:ext cx="2578608" cy="131318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F5F5D8-F344-8028-BAFF-F26AD2D1EE0B}"/>
              </a:ext>
            </a:extLst>
          </p:cNvPr>
          <p:cNvSpPr txBox="1"/>
          <p:nvPr/>
        </p:nvSpPr>
        <p:spPr>
          <a:xfrm>
            <a:off x="5598725" y="1519154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Load 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B99A0-E575-0740-3BD5-4B496D368F4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9831" r="403" b="5724"/>
          <a:stretch/>
        </p:blipFill>
        <p:spPr>
          <a:xfrm>
            <a:off x="6006369" y="5538621"/>
            <a:ext cx="2463872" cy="13626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E7904-51A3-75DA-1435-EB8181191B34}"/>
              </a:ext>
            </a:extLst>
          </p:cNvPr>
          <p:cNvCxnSpPr>
            <a:cxnSpLocks/>
          </p:cNvCxnSpPr>
          <p:nvPr/>
        </p:nvCxnSpPr>
        <p:spPr>
          <a:xfrm flipH="1" flipV="1">
            <a:off x="2502449" y="4976037"/>
            <a:ext cx="6128181" cy="1774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A43A25-B257-A271-8396-77F5B61DAD74}"/>
              </a:ext>
            </a:extLst>
          </p:cNvPr>
          <p:cNvCxnSpPr>
            <a:cxnSpLocks/>
          </p:cNvCxnSpPr>
          <p:nvPr/>
        </p:nvCxnSpPr>
        <p:spPr>
          <a:xfrm flipH="1" flipV="1">
            <a:off x="2658140" y="3845383"/>
            <a:ext cx="6888196" cy="11268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513706-89B8-F848-0D3E-9E918219D8B2}"/>
              </a:ext>
            </a:extLst>
          </p:cNvPr>
          <p:cNvCxnSpPr>
            <a:cxnSpLocks/>
          </p:cNvCxnSpPr>
          <p:nvPr/>
        </p:nvCxnSpPr>
        <p:spPr>
          <a:xfrm flipH="1">
            <a:off x="5371569" y="5628312"/>
            <a:ext cx="4853808" cy="219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687E52-2E0C-4D87-40D6-0F9C8FC8BB46}"/>
              </a:ext>
            </a:extLst>
          </p:cNvPr>
          <p:cNvCxnSpPr>
            <a:cxnSpLocks/>
          </p:cNvCxnSpPr>
          <p:nvPr/>
        </p:nvCxnSpPr>
        <p:spPr>
          <a:xfrm flipH="1" flipV="1">
            <a:off x="5088185" y="3507027"/>
            <a:ext cx="5551076" cy="1523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ED00C04-81FD-3BF2-4C8E-417F114C80E6}"/>
              </a:ext>
            </a:extLst>
          </p:cNvPr>
          <p:cNvCxnSpPr>
            <a:cxnSpLocks/>
          </p:cNvCxnSpPr>
          <p:nvPr/>
        </p:nvCxnSpPr>
        <p:spPr>
          <a:xfrm flipH="1" flipV="1">
            <a:off x="7802847" y="3591671"/>
            <a:ext cx="3891563" cy="1450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F2396953-DFCB-E61F-1DC3-2FE007B8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877743-C07D-79BC-DDE5-7279927EAC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14" y="1558247"/>
            <a:ext cx="2578608" cy="1313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BA2D37-D64D-DC99-4D91-BE122CFFBD61}"/>
              </a:ext>
            </a:extLst>
          </p:cNvPr>
          <p:cNvSpPr txBox="1"/>
          <p:nvPr/>
        </p:nvSpPr>
        <p:spPr>
          <a:xfrm>
            <a:off x="3086089" y="1535354"/>
            <a:ext cx="10647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Secondary   line</a:t>
            </a:r>
          </a:p>
        </p:txBody>
      </p:sp>
    </p:spTree>
    <p:extLst>
      <p:ext uri="{BB962C8B-B14F-4D97-AF65-F5344CB8AC3E}">
        <p14:creationId xmlns:p14="http://schemas.microsoft.com/office/powerpoint/2010/main" val="153285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60891E-8868-BB5B-D86B-326EF1AFC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816" y="159763"/>
            <a:ext cx="3712384" cy="1650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4C735-BF12-CB69-0403-FC9791E5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E12123-B959-229F-FDCC-5FF5AE8C5B27}"/>
              </a:ext>
            </a:extLst>
          </p:cNvPr>
          <p:cNvCxnSpPr>
            <a:cxnSpLocks/>
          </p:cNvCxnSpPr>
          <p:nvPr/>
        </p:nvCxnSpPr>
        <p:spPr>
          <a:xfrm flipH="1">
            <a:off x="3091992" y="782425"/>
            <a:ext cx="3179819" cy="22686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5ADC45-3875-3865-5052-E044F6C3DC5E}"/>
              </a:ext>
            </a:extLst>
          </p:cNvPr>
          <p:cNvCxnSpPr>
            <a:cxnSpLocks/>
          </p:cNvCxnSpPr>
          <p:nvPr/>
        </p:nvCxnSpPr>
        <p:spPr>
          <a:xfrm flipH="1">
            <a:off x="5175368" y="1111340"/>
            <a:ext cx="1956767" cy="12926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CF836E2-FD5E-9ECC-D334-AB5427217B72}"/>
              </a:ext>
            </a:extLst>
          </p:cNvPr>
          <p:cNvSpPr/>
          <p:nvPr/>
        </p:nvSpPr>
        <p:spPr>
          <a:xfrm rot="16200000">
            <a:off x="4920542" y="1310604"/>
            <a:ext cx="502920" cy="2727139"/>
          </a:xfrm>
          <a:prstGeom prst="rightBrace">
            <a:avLst>
              <a:gd name="adj1" fmla="val 33629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1A1F97-9552-D872-1AF6-FC84C4BCF9A8}"/>
              </a:ext>
            </a:extLst>
          </p:cNvPr>
          <p:cNvCxnSpPr>
            <a:cxnSpLocks/>
          </p:cNvCxnSpPr>
          <p:nvPr/>
        </p:nvCxnSpPr>
        <p:spPr>
          <a:xfrm flipH="1">
            <a:off x="7037955" y="1581404"/>
            <a:ext cx="819112" cy="14697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E9F854-CEB8-2030-EB66-76D6288C1F27}"/>
              </a:ext>
            </a:extLst>
          </p:cNvPr>
          <p:cNvCxnSpPr>
            <a:cxnSpLocks/>
          </p:cNvCxnSpPr>
          <p:nvPr/>
        </p:nvCxnSpPr>
        <p:spPr>
          <a:xfrm flipH="1">
            <a:off x="8030660" y="914400"/>
            <a:ext cx="406863" cy="21367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60D47A-E5FA-ACAA-AAA4-0E24DDFB520A}"/>
              </a:ext>
            </a:extLst>
          </p:cNvPr>
          <p:cNvCxnSpPr>
            <a:cxnSpLocks/>
          </p:cNvCxnSpPr>
          <p:nvPr/>
        </p:nvCxnSpPr>
        <p:spPr>
          <a:xfrm>
            <a:off x="8865594" y="1690688"/>
            <a:ext cx="0" cy="1360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FBF2FA5-C6E2-1F03-9870-2717AE444170}"/>
              </a:ext>
            </a:extLst>
          </p:cNvPr>
          <p:cNvSpPr txBox="1"/>
          <p:nvPr/>
        </p:nvSpPr>
        <p:spPr>
          <a:xfrm>
            <a:off x="428353" y="6386528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20240908 experiment 7.asc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72F09E-946F-59DB-3206-D81E2B3CC2E0}"/>
              </a:ext>
            </a:extLst>
          </p:cNvPr>
          <p:cNvSpPr txBox="1"/>
          <p:nvPr/>
        </p:nvSpPr>
        <p:spPr>
          <a:xfrm>
            <a:off x="11353800" y="6120202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LTspice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1E6FC86-6CDE-0835-780E-2A4346BA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176" y="6327077"/>
            <a:ext cx="2743200" cy="365125"/>
          </a:xfrm>
        </p:spPr>
        <p:txBody>
          <a:bodyPr/>
          <a:lstStyle/>
          <a:p>
            <a:fld id="{5E5D70F2-EF2A-48C9-8162-12667630CBA3}" type="slidenum">
              <a:rPr lang="en-US" smtClean="0"/>
              <a:t>4</a:t>
            </a:fld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7260FE-8A05-BAB0-146C-68EA7D011BF8}"/>
              </a:ext>
            </a:extLst>
          </p:cNvPr>
          <p:cNvCxnSpPr>
            <a:cxnSpLocks/>
          </p:cNvCxnSpPr>
          <p:nvPr/>
        </p:nvCxnSpPr>
        <p:spPr>
          <a:xfrm>
            <a:off x="9548400" y="992309"/>
            <a:ext cx="115676" cy="2058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382828A-6C3F-17CE-9950-CC3BE7FD43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2" r="14339" b="10607"/>
          <a:stretch/>
        </p:blipFill>
        <p:spPr>
          <a:xfrm>
            <a:off x="961304" y="3249998"/>
            <a:ext cx="10038045" cy="30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</a:t>
            </a:r>
            <a:r>
              <a:rPr lang="en-US"/>
              <a:t>to Ground </a:t>
            </a:r>
            <a:r>
              <a:rPr lang="en-US" dirty="0"/>
              <a:t>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77274F-B0FD-883E-1064-71A181B2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68" y="3817874"/>
            <a:ext cx="9646763" cy="2414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F7EE7-3A3C-CD96-4F68-393CE0A0B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0" y="1310016"/>
            <a:ext cx="9712751" cy="24315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CA7371-8C4C-0C3C-CD54-6E8D8113B233}"/>
              </a:ext>
            </a:extLst>
          </p:cNvPr>
          <p:cNvSpPr txBox="1"/>
          <p:nvPr/>
        </p:nvSpPr>
        <p:spPr>
          <a:xfrm>
            <a:off x="10796831" y="2512559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26306-E663-4185-9D61-14937AEFB89E}"/>
              </a:ext>
            </a:extLst>
          </p:cNvPr>
          <p:cNvSpPr txBox="1"/>
          <p:nvPr/>
        </p:nvSpPr>
        <p:spPr>
          <a:xfrm>
            <a:off x="10796831" y="4980481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BC36F-E7D6-C875-B85D-8CE8B5EBE0CE}"/>
              </a:ext>
            </a:extLst>
          </p:cNvPr>
          <p:cNvSpPr txBox="1"/>
          <p:nvPr/>
        </p:nvSpPr>
        <p:spPr>
          <a:xfrm>
            <a:off x="4525756" y="166451"/>
            <a:ext cx="743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to ground insulation on secondary should be rated for line-to-line voltage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44128EE2-A26B-C293-480D-83CAADC80FA6}"/>
              </a:ext>
            </a:extLst>
          </p:cNvPr>
          <p:cNvSpPr/>
          <p:nvPr/>
        </p:nvSpPr>
        <p:spPr>
          <a:xfrm rot="16200000">
            <a:off x="5886506" y="4824147"/>
            <a:ext cx="365125" cy="3086627"/>
          </a:xfrm>
          <a:prstGeom prst="leftBrace">
            <a:avLst>
              <a:gd name="adj1" fmla="val 450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06F26-3414-C9A9-CE22-FF06375BC182}"/>
              </a:ext>
            </a:extLst>
          </p:cNvPr>
          <p:cNvSpPr txBox="1"/>
          <p:nvPr/>
        </p:nvSpPr>
        <p:spPr>
          <a:xfrm>
            <a:off x="5302115" y="6488668"/>
            <a:ext cx="158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</p:spTree>
    <p:extLst>
      <p:ext uri="{BB962C8B-B14F-4D97-AF65-F5344CB8AC3E}">
        <p14:creationId xmlns:p14="http://schemas.microsoft.com/office/powerpoint/2010/main" val="266933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CB49-4D2A-7BA1-0B0E-DB81C15D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to Line Voltages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DAF9-D766-EEBA-1654-8CBE0E9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51FB3-237D-9A69-F0B5-412BE8A4486B}"/>
              </a:ext>
            </a:extLst>
          </p:cNvPr>
          <p:cNvSpPr txBox="1"/>
          <p:nvPr/>
        </p:nvSpPr>
        <p:spPr>
          <a:xfrm>
            <a:off x="3664273" y="1589132"/>
            <a:ext cx="4432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Line to Line Voltage: Peak = 294 volts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1A7B78-3B88-95A2-17D2-DE31406326A6}"/>
              </a:ext>
            </a:extLst>
          </p:cNvPr>
          <p:cNvSpPr txBox="1"/>
          <p:nvPr/>
        </p:nvSpPr>
        <p:spPr>
          <a:xfrm>
            <a:off x="3776033" y="3925932"/>
            <a:ext cx="474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Line to Line Voltage: Peak = 98 V volts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E2893-D948-3EEF-63A6-89E08F46A859}"/>
              </a:ext>
            </a:extLst>
          </p:cNvPr>
          <p:cNvSpPr txBox="1"/>
          <p:nvPr/>
        </p:nvSpPr>
        <p:spPr>
          <a:xfrm>
            <a:off x="1340207" y="1317008"/>
            <a:ext cx="908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Line to Line Voltages and Secondary Line to Line voltages not impacted by ground fault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2D4D08-BE28-A5DE-0E73-30ED96978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840" y="1960872"/>
            <a:ext cx="7832103" cy="1960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78043B-D4FB-1339-F42F-25ACC3C2C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455" y="4388466"/>
            <a:ext cx="7909089" cy="1979984"/>
          </a:xfrm>
          <a:prstGeom prst="rect">
            <a:avLst/>
          </a:prstGeom>
        </p:spPr>
      </p:pic>
      <p:sp>
        <p:nvSpPr>
          <p:cNvPr id="19" name="Left Brace 18">
            <a:extLst>
              <a:ext uri="{FF2B5EF4-FFF2-40B4-BE49-F238E27FC236}">
                <a16:creationId xmlns:a16="http://schemas.microsoft.com/office/drawing/2014/main" id="{711B874E-E06A-CA25-1522-171763974CCF}"/>
              </a:ext>
            </a:extLst>
          </p:cNvPr>
          <p:cNvSpPr/>
          <p:nvPr/>
        </p:nvSpPr>
        <p:spPr>
          <a:xfrm rot="16200000">
            <a:off x="6015929" y="5221030"/>
            <a:ext cx="320162" cy="2476500"/>
          </a:xfrm>
          <a:prstGeom prst="leftBrace">
            <a:avLst>
              <a:gd name="adj1" fmla="val 450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740F21-5557-DA9A-C0C9-1D7374AE332D}"/>
              </a:ext>
            </a:extLst>
          </p:cNvPr>
          <p:cNvSpPr txBox="1"/>
          <p:nvPr/>
        </p:nvSpPr>
        <p:spPr>
          <a:xfrm>
            <a:off x="5472676" y="6538912"/>
            <a:ext cx="223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</p:spTree>
    <p:extLst>
      <p:ext uri="{BB962C8B-B14F-4D97-AF65-F5344CB8AC3E}">
        <p14:creationId xmlns:p14="http://schemas.microsoft.com/office/powerpoint/2010/main" val="154032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56D0-654A-7106-0540-488EA885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Currents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5FD64-AB18-BB6C-1730-DC44EDD1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9B715-71C5-CAA7-EC43-CED4EA009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8824"/>
            <a:ext cx="10515600" cy="2632506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8A521212-5336-1FA9-3924-6273D2D19822}"/>
              </a:ext>
            </a:extLst>
          </p:cNvPr>
          <p:cNvSpPr/>
          <p:nvPr/>
        </p:nvSpPr>
        <p:spPr>
          <a:xfrm rot="16200000">
            <a:off x="6029880" y="3545410"/>
            <a:ext cx="463942" cy="3254190"/>
          </a:xfrm>
          <a:prstGeom prst="leftBrace">
            <a:avLst>
              <a:gd name="adj1" fmla="val 450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1232E-87F7-29F2-6F47-A0C8AD692A24}"/>
              </a:ext>
            </a:extLst>
          </p:cNvPr>
          <p:cNvSpPr txBox="1"/>
          <p:nvPr/>
        </p:nvSpPr>
        <p:spPr>
          <a:xfrm>
            <a:off x="5481411" y="5541299"/>
            <a:ext cx="158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</p:spTree>
    <p:extLst>
      <p:ext uri="{BB962C8B-B14F-4D97-AF65-F5344CB8AC3E}">
        <p14:creationId xmlns:p14="http://schemas.microsoft.com/office/powerpoint/2010/main" val="412111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231B-2AFB-2C4F-36EE-D4510ACE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load with ground fault does not result in Neutral Conductor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0FD19-5C18-BBC7-1A3D-26988FCF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113D9-16EA-3242-FA21-8DA5CFBEB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846" y="2192418"/>
            <a:ext cx="9879106" cy="2473164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D97FD139-D602-7A26-1D6E-C88B763A814D}"/>
              </a:ext>
            </a:extLst>
          </p:cNvPr>
          <p:cNvSpPr/>
          <p:nvPr/>
        </p:nvSpPr>
        <p:spPr>
          <a:xfrm rot="16200000">
            <a:off x="6088149" y="3603679"/>
            <a:ext cx="463942" cy="3137651"/>
          </a:xfrm>
          <a:prstGeom prst="leftBrace">
            <a:avLst>
              <a:gd name="adj1" fmla="val 4504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354BD-F99C-BF38-6E25-BFD6886BFA53}"/>
              </a:ext>
            </a:extLst>
          </p:cNvPr>
          <p:cNvSpPr txBox="1"/>
          <p:nvPr/>
        </p:nvSpPr>
        <p:spPr>
          <a:xfrm>
            <a:off x="5749170" y="5367266"/>
            <a:ext cx="145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</p:spTree>
    <p:extLst>
      <p:ext uri="{BB962C8B-B14F-4D97-AF65-F5344CB8AC3E}">
        <p14:creationId xmlns:p14="http://schemas.microsoft.com/office/powerpoint/2010/main" val="409417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8EA7-879E-0CDF-60B2-5C4239ECD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to Ground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AB0EB-F7C5-1A88-6093-33486552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70F2-EF2A-48C9-8162-12667630CBA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FFDB4-5FFE-53BE-6B9E-D7F31DEFF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1" y="2302088"/>
            <a:ext cx="11514818" cy="2882653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C2C4A975-CBEA-46A6-0250-8CCF98D2B245}"/>
              </a:ext>
            </a:extLst>
          </p:cNvPr>
          <p:cNvSpPr/>
          <p:nvPr/>
        </p:nvSpPr>
        <p:spPr>
          <a:xfrm rot="16200000">
            <a:off x="5751694" y="3742439"/>
            <a:ext cx="463942" cy="3643459"/>
          </a:xfrm>
          <a:prstGeom prst="leftBrace">
            <a:avLst>
              <a:gd name="adj1" fmla="val 3345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F03E1-330D-E7D9-7649-30A827C2B592}"/>
              </a:ext>
            </a:extLst>
          </p:cNvPr>
          <p:cNvSpPr txBox="1"/>
          <p:nvPr/>
        </p:nvSpPr>
        <p:spPr>
          <a:xfrm>
            <a:off x="5391480" y="5758930"/>
            <a:ext cx="1409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Fault</a:t>
            </a:r>
          </a:p>
        </p:txBody>
      </p:sp>
    </p:spTree>
    <p:extLst>
      <p:ext uri="{BB962C8B-B14F-4D97-AF65-F5344CB8AC3E}">
        <p14:creationId xmlns:p14="http://schemas.microsoft.com/office/powerpoint/2010/main" val="23313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267</Words>
  <Application>Microsoft Office PowerPoint</Application>
  <PresentationFormat>Widescreen</PresentationFormat>
  <Paragraphs>67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Experiment 7</vt:lpstr>
      <vt:lpstr>Schematic</vt:lpstr>
      <vt:lpstr>Experiment 7</vt:lpstr>
      <vt:lpstr>Simulation Model</vt:lpstr>
      <vt:lpstr>Line to Ground Voltages</vt:lpstr>
      <vt:lpstr>Line to Line Voltages</vt:lpstr>
      <vt:lpstr>Load Currents</vt:lpstr>
      <vt:lpstr>Balanced load with ground fault does not result in Neutral Conductor current</vt:lpstr>
      <vt:lpstr>Neutral to Ground Voltage</vt:lpstr>
      <vt:lpstr>Ground Fault Currents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1</dc:title>
  <dc:creator>Norbert Doerry</dc:creator>
  <cp:lastModifiedBy>Norbert Doerry</cp:lastModifiedBy>
  <cp:revision>38</cp:revision>
  <dcterms:created xsi:type="dcterms:W3CDTF">2024-06-09T14:03:08Z</dcterms:created>
  <dcterms:modified xsi:type="dcterms:W3CDTF">2024-09-24T19:59:44Z</dcterms:modified>
</cp:coreProperties>
</file>